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Archivo Black" charset="1" panose="020B0A03020202020B04"/>
      <p:regular r:id="rId42"/>
    </p:embeddedFont>
    <p:embeddedFont>
      <p:font typeface="Space Mono" charset="1" panose="02000509040000020004"/>
      <p:regular r:id="rId43"/>
    </p:embeddedFont>
    <p:embeddedFont>
      <p:font typeface="Space Mono Bold" charset="1" panose="02000809030000020004"/>
      <p:regular r:id="rId44"/>
    </p:embeddedFont>
    <p:embeddedFont>
      <p:font typeface="Open Sans Bold" charset="1" panose="020B0806030504020204"/>
      <p:regular r:id="rId45"/>
    </p:embeddedFont>
    <p:embeddedFont>
      <p:font typeface="Open Sans" charset="1" panose="020B060603050402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70E4">
                <a:alpha val="100000"/>
              </a:srgbClr>
            </a:gs>
            <a:gs pos="100000">
              <a:srgbClr val="FFF3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5FFF">
                    <a:alpha val="100000"/>
                  </a:srgbClr>
                </a:gs>
                <a:gs pos="100000">
                  <a:srgbClr val="FFD03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2048" y="3494150"/>
            <a:ext cx="15107444" cy="315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8"/>
              </a:lnSpc>
            </a:pPr>
            <a:r>
              <a:rPr lang="en-US" sz="11949" spc="-23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Programação Básica em 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2048" y="6880552"/>
            <a:ext cx="12180703" cy="41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3094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Conceitos básicos de programação e Desenvolvimento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49948" y="1938656"/>
            <a:ext cx="12988105" cy="30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Qual algoritmo nos leva ao objetivo?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8561" y="1902957"/>
            <a:ext cx="14090878" cy="308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 que os algoritmos são importantes?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5859" y="5095875"/>
            <a:ext cx="15336282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Os algoritmos são importantes pois eles permeiam toda a programação e 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2837" y="6504940"/>
            <a:ext cx="14768356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Todo aplicativo, todo código é estruturado usando lógica e algoritmos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8888" y="5331326"/>
            <a:ext cx="1644706" cy="2890059"/>
          </a:xfrm>
          <a:custGeom>
            <a:avLst/>
            <a:gdLst/>
            <a:ahLst/>
            <a:cxnLst/>
            <a:rect r="r" b="b" t="t" l="l"/>
            <a:pathLst>
              <a:path h="2890059" w="1644706">
                <a:moveTo>
                  <a:pt x="0" y="0"/>
                </a:moveTo>
                <a:lnTo>
                  <a:pt x="1644707" y="0"/>
                </a:lnTo>
                <a:lnTo>
                  <a:pt x="1644707" y="2890060"/>
                </a:lnTo>
                <a:lnTo>
                  <a:pt x="0" y="289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50316" y="5958105"/>
            <a:ext cx="3337278" cy="2263281"/>
          </a:xfrm>
          <a:custGeom>
            <a:avLst/>
            <a:gdLst/>
            <a:ahLst/>
            <a:cxnLst/>
            <a:rect r="r" b="b" t="t" l="l"/>
            <a:pathLst>
              <a:path h="2263281" w="3337278">
                <a:moveTo>
                  <a:pt x="0" y="0"/>
                </a:moveTo>
                <a:lnTo>
                  <a:pt x="3337278" y="0"/>
                </a:lnTo>
                <a:lnTo>
                  <a:pt x="3337278" y="2263281"/>
                </a:lnTo>
                <a:lnTo>
                  <a:pt x="0" y="2263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4457" y="5548822"/>
            <a:ext cx="2541926" cy="2541926"/>
          </a:xfrm>
          <a:custGeom>
            <a:avLst/>
            <a:gdLst/>
            <a:ahLst/>
            <a:cxnLst/>
            <a:rect r="r" b="b" t="t" l="l"/>
            <a:pathLst>
              <a:path h="2541926" w="2541926">
                <a:moveTo>
                  <a:pt x="0" y="0"/>
                </a:moveTo>
                <a:lnTo>
                  <a:pt x="2541927" y="0"/>
                </a:lnTo>
                <a:lnTo>
                  <a:pt x="2541927" y="2541926"/>
                </a:lnTo>
                <a:lnTo>
                  <a:pt x="0" y="2541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8561" y="1902957"/>
            <a:ext cx="14090878" cy="151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Aonde estão?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9299" y="8381701"/>
            <a:ext cx="3380879" cy="87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334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Controladores de geladeira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1355" y="8381701"/>
            <a:ext cx="4705291" cy="87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334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Microcontroladores de microondas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2775" y="8278536"/>
            <a:ext cx="4705291" cy="87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334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Firmwares de roteadores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8574" y="3789700"/>
            <a:ext cx="8130852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Variáveis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3888" y="1390650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5063" y="5891095"/>
            <a:ext cx="2908044" cy="2252412"/>
          </a:xfrm>
          <a:custGeom>
            <a:avLst/>
            <a:gdLst/>
            <a:ahLst/>
            <a:cxnLst/>
            <a:rect r="r" b="b" t="t" l="l"/>
            <a:pathLst>
              <a:path h="2252412" w="2908044">
                <a:moveTo>
                  <a:pt x="0" y="0"/>
                </a:moveTo>
                <a:lnTo>
                  <a:pt x="2908044" y="0"/>
                </a:lnTo>
                <a:lnTo>
                  <a:pt x="2908044" y="2252412"/>
                </a:lnTo>
                <a:lnTo>
                  <a:pt x="0" y="2252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4713" y="5717221"/>
            <a:ext cx="2259777" cy="2600161"/>
          </a:xfrm>
          <a:custGeom>
            <a:avLst/>
            <a:gdLst/>
            <a:ahLst/>
            <a:cxnLst/>
            <a:rect r="r" b="b" t="t" l="l"/>
            <a:pathLst>
              <a:path h="2600161" w="2259777">
                <a:moveTo>
                  <a:pt x="0" y="0"/>
                </a:moveTo>
                <a:lnTo>
                  <a:pt x="2259776" y="0"/>
                </a:lnTo>
                <a:lnTo>
                  <a:pt x="2259776" y="2600161"/>
                </a:lnTo>
                <a:lnTo>
                  <a:pt x="0" y="2600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431" y="2249589"/>
            <a:ext cx="16127139" cy="146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variáveis?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086" y="4213490"/>
            <a:ext cx="14555827" cy="8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Variáveis em programação são como caixinhas nomeadas que colocamos coisas dentro para usar depois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4571" y="5380572"/>
            <a:ext cx="3337091" cy="33370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3359" y="0"/>
                  </a:moveTo>
                  <a:lnTo>
                    <a:pt x="759441" y="0"/>
                  </a:lnTo>
                  <a:cubicBezTo>
                    <a:pt x="788910" y="0"/>
                    <a:pt x="812800" y="23890"/>
                    <a:pt x="812800" y="53359"/>
                  </a:cubicBezTo>
                  <a:lnTo>
                    <a:pt x="812800" y="759441"/>
                  </a:lnTo>
                  <a:cubicBezTo>
                    <a:pt x="812800" y="788910"/>
                    <a:pt x="788910" y="812800"/>
                    <a:pt x="759441" y="812800"/>
                  </a:cubicBezTo>
                  <a:lnTo>
                    <a:pt x="53359" y="812800"/>
                  </a:lnTo>
                  <a:cubicBezTo>
                    <a:pt x="23890" y="812800"/>
                    <a:pt x="0" y="788910"/>
                    <a:pt x="0" y="759441"/>
                  </a:cubicBezTo>
                  <a:lnTo>
                    <a:pt x="0" y="53359"/>
                  </a:lnTo>
                  <a:cubicBezTo>
                    <a:pt x="0" y="23890"/>
                    <a:pt x="23890" y="0"/>
                    <a:pt x="53359" y="0"/>
                  </a:cubicBezTo>
                  <a:close/>
                </a:path>
              </a:pathLst>
            </a:custGeom>
            <a:solidFill>
              <a:srgbClr val="FFD03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165002" y="5709758"/>
            <a:ext cx="1875433" cy="1452608"/>
          </a:xfrm>
          <a:custGeom>
            <a:avLst/>
            <a:gdLst/>
            <a:ahLst/>
            <a:cxnLst/>
            <a:rect r="r" b="b" t="t" l="l"/>
            <a:pathLst>
              <a:path h="1452608" w="1875433">
                <a:moveTo>
                  <a:pt x="0" y="0"/>
                </a:moveTo>
                <a:lnTo>
                  <a:pt x="1875433" y="0"/>
                </a:lnTo>
                <a:lnTo>
                  <a:pt x="1875433" y="1452608"/>
                </a:lnTo>
                <a:lnTo>
                  <a:pt x="0" y="145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13997" y="6245504"/>
            <a:ext cx="734226" cy="704857"/>
          </a:xfrm>
          <a:custGeom>
            <a:avLst/>
            <a:gdLst/>
            <a:ahLst/>
            <a:cxnLst/>
            <a:rect r="r" b="b" t="t" l="l"/>
            <a:pathLst>
              <a:path h="704857" w="734226">
                <a:moveTo>
                  <a:pt x="0" y="0"/>
                </a:moveTo>
                <a:lnTo>
                  <a:pt x="734226" y="0"/>
                </a:lnTo>
                <a:lnTo>
                  <a:pt x="734226" y="704857"/>
                </a:lnTo>
                <a:lnTo>
                  <a:pt x="0" y="704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33482" y="7548128"/>
            <a:ext cx="814741" cy="782151"/>
          </a:xfrm>
          <a:custGeom>
            <a:avLst/>
            <a:gdLst/>
            <a:ahLst/>
            <a:cxnLst/>
            <a:rect r="r" b="b" t="t" l="l"/>
            <a:pathLst>
              <a:path h="782151" w="814741">
                <a:moveTo>
                  <a:pt x="0" y="0"/>
                </a:moveTo>
                <a:lnTo>
                  <a:pt x="814741" y="0"/>
                </a:lnTo>
                <a:lnTo>
                  <a:pt x="814741" y="782152"/>
                </a:lnTo>
                <a:lnTo>
                  <a:pt x="0" y="782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34573" y="7592860"/>
            <a:ext cx="768145" cy="737419"/>
          </a:xfrm>
          <a:custGeom>
            <a:avLst/>
            <a:gdLst/>
            <a:ahLst/>
            <a:cxnLst/>
            <a:rect r="r" b="b" t="t" l="l"/>
            <a:pathLst>
              <a:path h="737419" w="768145">
                <a:moveTo>
                  <a:pt x="0" y="0"/>
                </a:moveTo>
                <a:lnTo>
                  <a:pt x="768145" y="0"/>
                </a:lnTo>
                <a:lnTo>
                  <a:pt x="768145" y="737420"/>
                </a:lnTo>
                <a:lnTo>
                  <a:pt x="0" y="7374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950500" y="5380572"/>
            <a:ext cx="3337091" cy="33370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3359" y="0"/>
                  </a:moveTo>
                  <a:lnTo>
                    <a:pt x="759441" y="0"/>
                  </a:lnTo>
                  <a:cubicBezTo>
                    <a:pt x="788910" y="0"/>
                    <a:pt x="812800" y="23890"/>
                    <a:pt x="812800" y="53359"/>
                  </a:cubicBezTo>
                  <a:lnTo>
                    <a:pt x="812800" y="759441"/>
                  </a:lnTo>
                  <a:cubicBezTo>
                    <a:pt x="812800" y="788910"/>
                    <a:pt x="788910" y="812800"/>
                    <a:pt x="759441" y="812800"/>
                  </a:cubicBezTo>
                  <a:lnTo>
                    <a:pt x="53359" y="812800"/>
                  </a:lnTo>
                  <a:cubicBezTo>
                    <a:pt x="23890" y="812800"/>
                    <a:pt x="0" y="788910"/>
                    <a:pt x="0" y="759441"/>
                  </a:cubicBezTo>
                  <a:lnTo>
                    <a:pt x="0" y="53359"/>
                  </a:lnTo>
                  <a:cubicBezTo>
                    <a:pt x="0" y="23890"/>
                    <a:pt x="23890" y="0"/>
                    <a:pt x="53359" y="0"/>
                  </a:cubicBezTo>
                  <a:close/>
                </a:path>
              </a:pathLst>
            </a:custGeom>
            <a:solidFill>
              <a:srgbClr val="FFD03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197390" y="5714793"/>
            <a:ext cx="1875433" cy="1452608"/>
          </a:xfrm>
          <a:custGeom>
            <a:avLst/>
            <a:gdLst/>
            <a:ahLst/>
            <a:cxnLst/>
            <a:rect r="r" b="b" t="t" l="l"/>
            <a:pathLst>
              <a:path h="1452608" w="1875433">
                <a:moveTo>
                  <a:pt x="0" y="0"/>
                </a:moveTo>
                <a:lnTo>
                  <a:pt x="1875433" y="0"/>
                </a:lnTo>
                <a:lnTo>
                  <a:pt x="1875433" y="1452608"/>
                </a:lnTo>
                <a:lnTo>
                  <a:pt x="0" y="145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06127" y="6250540"/>
            <a:ext cx="814741" cy="588095"/>
          </a:xfrm>
          <a:custGeom>
            <a:avLst/>
            <a:gdLst/>
            <a:ahLst/>
            <a:cxnLst/>
            <a:rect r="r" b="b" t="t" l="l"/>
            <a:pathLst>
              <a:path h="588095" w="814741">
                <a:moveTo>
                  <a:pt x="0" y="0"/>
                </a:moveTo>
                <a:lnTo>
                  <a:pt x="814741" y="0"/>
                </a:lnTo>
                <a:lnTo>
                  <a:pt x="814741" y="588095"/>
                </a:lnTo>
                <a:lnTo>
                  <a:pt x="0" y="58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579" y="2269772"/>
            <a:ext cx="16044842" cy="146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variáveis?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6086" y="4117187"/>
            <a:ext cx="14555827" cy="93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Porém, cada caixinha só pode guardar um </a:t>
            </a:r>
            <a:r>
              <a:rPr lang="en-US" sz="3599" u="sng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tipo</a:t>
            </a:r>
            <a:r>
              <a:rPr lang="en-US" sz="35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de coisa de cada vez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206127" y="7672558"/>
            <a:ext cx="814741" cy="588095"/>
          </a:xfrm>
          <a:custGeom>
            <a:avLst/>
            <a:gdLst/>
            <a:ahLst/>
            <a:cxnLst/>
            <a:rect r="r" b="b" t="t" l="l"/>
            <a:pathLst>
              <a:path h="588095" w="814741">
                <a:moveTo>
                  <a:pt x="0" y="0"/>
                </a:moveTo>
                <a:lnTo>
                  <a:pt x="814741" y="0"/>
                </a:lnTo>
                <a:lnTo>
                  <a:pt x="814741" y="588095"/>
                </a:lnTo>
                <a:lnTo>
                  <a:pt x="0" y="58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498626" y="7672558"/>
            <a:ext cx="814741" cy="588095"/>
          </a:xfrm>
          <a:custGeom>
            <a:avLst/>
            <a:gdLst/>
            <a:ahLst/>
            <a:cxnLst/>
            <a:rect r="r" b="b" t="t" l="l"/>
            <a:pathLst>
              <a:path h="588095" w="814741">
                <a:moveTo>
                  <a:pt x="0" y="0"/>
                </a:moveTo>
                <a:lnTo>
                  <a:pt x="814741" y="0"/>
                </a:lnTo>
                <a:lnTo>
                  <a:pt x="814741" y="588095"/>
                </a:lnTo>
                <a:lnTo>
                  <a:pt x="0" y="58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522599" y="8927213"/>
            <a:ext cx="4161036" cy="44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334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Caixa de canecas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68554" y="8927213"/>
            <a:ext cx="3900984" cy="44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334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Caixa de livros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1228" y="3105531"/>
            <a:ext cx="14565543" cy="4247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Usando o conceito variáveis em Python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0963" y="2959931"/>
            <a:ext cx="11446074" cy="4973029"/>
          </a:xfrm>
          <a:custGeom>
            <a:avLst/>
            <a:gdLst/>
            <a:ahLst/>
            <a:cxnLst/>
            <a:rect r="r" b="b" t="t" l="l"/>
            <a:pathLst>
              <a:path h="4973029" w="11446074">
                <a:moveTo>
                  <a:pt x="0" y="0"/>
                </a:moveTo>
                <a:lnTo>
                  <a:pt x="11446074" y="0"/>
                </a:lnTo>
                <a:lnTo>
                  <a:pt x="11446074" y="4973029"/>
                </a:lnTo>
                <a:lnTo>
                  <a:pt x="0" y="4973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0394" y="3664624"/>
            <a:ext cx="10007213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Condicionais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3888" y="1390650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63278" y="1518600"/>
            <a:ext cx="9161444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condicionais?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4855920"/>
            <a:ext cx="17259300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Condicionais são como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tomar decisões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: se uma condição for verdadeira, seguimos por um caminho, mas se for falsa, seguimos por outro caminho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3198" y="6274203"/>
            <a:ext cx="1276648" cy="1365399"/>
          </a:xfrm>
          <a:custGeom>
            <a:avLst/>
            <a:gdLst/>
            <a:ahLst/>
            <a:cxnLst/>
            <a:rect r="r" b="b" t="t" l="l"/>
            <a:pathLst>
              <a:path h="1365399" w="1276648">
                <a:moveTo>
                  <a:pt x="0" y="0"/>
                </a:moveTo>
                <a:lnTo>
                  <a:pt x="1276648" y="0"/>
                </a:lnTo>
                <a:lnTo>
                  <a:pt x="1276648" y="1365400"/>
                </a:lnTo>
                <a:lnTo>
                  <a:pt x="0" y="1365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8268" y="6555276"/>
            <a:ext cx="1875463" cy="1144730"/>
          </a:xfrm>
          <a:custGeom>
            <a:avLst/>
            <a:gdLst/>
            <a:ahLst/>
            <a:cxnLst/>
            <a:rect r="r" b="b" t="t" l="l"/>
            <a:pathLst>
              <a:path h="1144730" w="1875463">
                <a:moveTo>
                  <a:pt x="0" y="0"/>
                </a:moveTo>
                <a:lnTo>
                  <a:pt x="1875463" y="0"/>
                </a:lnTo>
                <a:lnTo>
                  <a:pt x="1875463" y="1144730"/>
                </a:lnTo>
                <a:lnTo>
                  <a:pt x="0" y="1144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69640" y="6213800"/>
            <a:ext cx="1486206" cy="1486206"/>
          </a:xfrm>
          <a:custGeom>
            <a:avLst/>
            <a:gdLst/>
            <a:ahLst/>
            <a:cxnLst/>
            <a:rect r="r" b="b" t="t" l="l"/>
            <a:pathLst>
              <a:path h="1486206" w="1486206">
                <a:moveTo>
                  <a:pt x="0" y="0"/>
                </a:moveTo>
                <a:lnTo>
                  <a:pt x="1486205" y="0"/>
                </a:lnTo>
                <a:lnTo>
                  <a:pt x="1486205" y="1486206"/>
                </a:lnTo>
                <a:lnTo>
                  <a:pt x="0" y="1486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5416" y="2339661"/>
            <a:ext cx="15570810" cy="28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quê esse minicurso abordará?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3198" y="7766681"/>
            <a:ext cx="3051187" cy="132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Conceitos básicos de programação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9218" y="7766681"/>
            <a:ext cx="4101428" cy="132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Conceitos básicos de desenvolvimento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1065" y="7766681"/>
            <a:ext cx="3805161" cy="8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Codificação com Python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63278" y="1297813"/>
            <a:ext cx="9161444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 que são importantes?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4921757"/>
            <a:ext cx="17259300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Condicionais adicionam uma camada de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inteligência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ao nosso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algoritmo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, sendo capaz de “tomar” decisões,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podendo tomar um outro caminho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caso determinada condição seja verdadeira ou não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7115110"/>
            <a:ext cx="17259300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Se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não 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houve condicionais o algoritmo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sempre seguiria o mesmo caminho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e consequentemente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terminaria sempre do mesmo jeito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9811" y="3744767"/>
            <a:ext cx="13708378" cy="5351979"/>
          </a:xfrm>
          <a:custGeom>
            <a:avLst/>
            <a:gdLst/>
            <a:ahLst/>
            <a:cxnLst/>
            <a:rect r="r" b="b" t="t" l="l"/>
            <a:pathLst>
              <a:path h="5351979" w="13708378">
                <a:moveTo>
                  <a:pt x="0" y="0"/>
                </a:moveTo>
                <a:lnTo>
                  <a:pt x="13708378" y="0"/>
                </a:lnTo>
                <a:lnTo>
                  <a:pt x="13708378" y="5351980"/>
                </a:lnTo>
                <a:lnTo>
                  <a:pt x="0" y="5351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63278" y="1518600"/>
            <a:ext cx="916144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Exemplo: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85094" y="2636203"/>
            <a:ext cx="13917812" cy="48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Usando o conceito de condicionais em Python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5788" y="7625325"/>
            <a:ext cx="12136423" cy="886288"/>
          </a:xfrm>
          <a:custGeom>
            <a:avLst/>
            <a:gdLst/>
            <a:ahLst/>
            <a:cxnLst/>
            <a:rect r="r" b="b" t="t" l="l"/>
            <a:pathLst>
              <a:path h="886288" w="12136423">
                <a:moveTo>
                  <a:pt x="0" y="0"/>
                </a:moveTo>
                <a:lnTo>
                  <a:pt x="12136424" y="0"/>
                </a:lnTo>
                <a:lnTo>
                  <a:pt x="12136424" y="886287"/>
                </a:lnTo>
                <a:lnTo>
                  <a:pt x="0" y="886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0190" y="3082468"/>
            <a:ext cx="12192022" cy="4122064"/>
          </a:xfrm>
          <a:custGeom>
            <a:avLst/>
            <a:gdLst/>
            <a:ahLst/>
            <a:cxnLst/>
            <a:rect r="r" b="b" t="t" l="l"/>
            <a:pathLst>
              <a:path h="4122064" w="12192022">
                <a:moveTo>
                  <a:pt x="0" y="0"/>
                </a:moveTo>
                <a:lnTo>
                  <a:pt x="12192022" y="0"/>
                </a:lnTo>
                <a:lnTo>
                  <a:pt x="12192022" y="4122064"/>
                </a:lnTo>
                <a:lnTo>
                  <a:pt x="0" y="4122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6738" y="2929847"/>
            <a:ext cx="12155473" cy="4162241"/>
          </a:xfrm>
          <a:custGeom>
            <a:avLst/>
            <a:gdLst/>
            <a:ahLst/>
            <a:cxnLst/>
            <a:rect r="r" b="b" t="t" l="l"/>
            <a:pathLst>
              <a:path h="4162241" w="12155473">
                <a:moveTo>
                  <a:pt x="0" y="0"/>
                </a:moveTo>
                <a:lnTo>
                  <a:pt x="12155474" y="0"/>
                </a:lnTo>
                <a:lnTo>
                  <a:pt x="12155474" y="4162241"/>
                </a:lnTo>
                <a:lnTo>
                  <a:pt x="0" y="4162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6738" y="7479713"/>
            <a:ext cx="12192022" cy="850931"/>
          </a:xfrm>
          <a:custGeom>
            <a:avLst/>
            <a:gdLst/>
            <a:ahLst/>
            <a:cxnLst/>
            <a:rect r="r" b="b" t="t" l="l"/>
            <a:pathLst>
              <a:path h="850931" w="12192022">
                <a:moveTo>
                  <a:pt x="0" y="0"/>
                </a:moveTo>
                <a:lnTo>
                  <a:pt x="12192022" y="0"/>
                </a:lnTo>
                <a:lnTo>
                  <a:pt x="12192022" y="850931"/>
                </a:lnTo>
                <a:lnTo>
                  <a:pt x="0" y="850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4225" y="3582328"/>
            <a:ext cx="14319550" cy="28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Laços de repetição (Loops)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3888" y="1390650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0431" y="2532582"/>
            <a:ext cx="16127139" cy="146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loops?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4855920"/>
            <a:ext cx="17259300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Laços de repetição, ou loops, são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repetições 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de um determinado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algoritmo 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até que um certa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condição seja satisfeita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6768134"/>
            <a:ext cx="17259300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Se não houve essa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condição de parada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, o laço de repetição continuaria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infinitamente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0431" y="1860727"/>
            <a:ext cx="16127139" cy="285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Por que são importantes?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086350"/>
            <a:ext cx="18288000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Laços de repetição são importantes porque permitem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automatizar tarefas que se repetem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, economizando tempo e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evitando </a:t>
            </a: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ter que </a:t>
            </a:r>
            <a:r>
              <a:rPr lang="en-US" sz="3399" b="true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escrever o mesmo código várias vezes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5024" y="3309146"/>
            <a:ext cx="15797953" cy="285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Exemplo sem laço de repetição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4017" y="1946464"/>
            <a:ext cx="11759966" cy="5151556"/>
          </a:xfrm>
          <a:custGeom>
            <a:avLst/>
            <a:gdLst/>
            <a:ahLst/>
            <a:cxnLst/>
            <a:rect r="r" b="b" t="t" l="l"/>
            <a:pathLst>
              <a:path h="5151556" w="11759966">
                <a:moveTo>
                  <a:pt x="0" y="0"/>
                </a:moveTo>
                <a:lnTo>
                  <a:pt x="11759966" y="0"/>
                </a:lnTo>
                <a:lnTo>
                  <a:pt x="11759966" y="5151556"/>
                </a:lnTo>
                <a:lnTo>
                  <a:pt x="0" y="515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4017" y="7307948"/>
            <a:ext cx="11759966" cy="2361834"/>
          </a:xfrm>
          <a:custGeom>
            <a:avLst/>
            <a:gdLst/>
            <a:ahLst/>
            <a:cxnLst/>
            <a:rect r="r" b="b" t="t" l="l"/>
            <a:pathLst>
              <a:path h="2361834" w="11759966">
                <a:moveTo>
                  <a:pt x="0" y="0"/>
                </a:moveTo>
                <a:lnTo>
                  <a:pt x="11759966" y="0"/>
                </a:lnTo>
                <a:lnTo>
                  <a:pt x="11759966" y="2361835"/>
                </a:lnTo>
                <a:lnTo>
                  <a:pt x="0" y="236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2593" y="7313594"/>
            <a:ext cx="2335628" cy="1337678"/>
          </a:xfrm>
          <a:custGeom>
            <a:avLst/>
            <a:gdLst/>
            <a:ahLst/>
            <a:cxnLst/>
            <a:rect r="r" b="b" t="t" l="l"/>
            <a:pathLst>
              <a:path h="1337678" w="2335628">
                <a:moveTo>
                  <a:pt x="0" y="0"/>
                </a:moveTo>
                <a:lnTo>
                  <a:pt x="2335627" y="0"/>
                </a:lnTo>
                <a:lnTo>
                  <a:pt x="2335627" y="1337678"/>
                </a:lnTo>
                <a:lnTo>
                  <a:pt x="0" y="133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8595" y="2152406"/>
            <a:ext cx="15570810" cy="28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Para quem é esse minicurso?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3516" y="5374280"/>
            <a:ext cx="15515889" cy="132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Este minicurso se destina a qualquer pessoa que deseja ter suas primeiras noções sobre programação/desenvolvimento de forma simples e descomplicada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77030" y="7390772"/>
            <a:ext cx="1938690" cy="1183322"/>
          </a:xfrm>
          <a:custGeom>
            <a:avLst/>
            <a:gdLst/>
            <a:ahLst/>
            <a:cxnLst/>
            <a:rect r="r" b="b" t="t" l="l"/>
            <a:pathLst>
              <a:path h="1183322" w="1938690">
                <a:moveTo>
                  <a:pt x="0" y="0"/>
                </a:moveTo>
                <a:lnTo>
                  <a:pt x="1938690" y="0"/>
                </a:lnTo>
                <a:lnTo>
                  <a:pt x="1938690" y="1183323"/>
                </a:lnTo>
                <a:lnTo>
                  <a:pt x="0" y="118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9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1483" y="3210390"/>
            <a:ext cx="15765034" cy="285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Exemplo com laço de repetição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6118" y="2219263"/>
            <a:ext cx="11875764" cy="3483082"/>
          </a:xfrm>
          <a:custGeom>
            <a:avLst/>
            <a:gdLst/>
            <a:ahLst/>
            <a:cxnLst/>
            <a:rect r="r" b="b" t="t" l="l"/>
            <a:pathLst>
              <a:path h="3483082" w="11875764">
                <a:moveTo>
                  <a:pt x="0" y="0"/>
                </a:moveTo>
                <a:lnTo>
                  <a:pt x="11875764" y="0"/>
                </a:lnTo>
                <a:lnTo>
                  <a:pt x="11875764" y="3483082"/>
                </a:lnTo>
                <a:lnTo>
                  <a:pt x="0" y="348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6118" y="6030297"/>
            <a:ext cx="11875764" cy="2709720"/>
          </a:xfrm>
          <a:custGeom>
            <a:avLst/>
            <a:gdLst/>
            <a:ahLst/>
            <a:cxnLst/>
            <a:rect r="r" b="b" t="t" l="l"/>
            <a:pathLst>
              <a:path h="2709720" w="11875764">
                <a:moveTo>
                  <a:pt x="0" y="0"/>
                </a:moveTo>
                <a:lnTo>
                  <a:pt x="11875764" y="0"/>
                </a:lnTo>
                <a:lnTo>
                  <a:pt x="11875764" y="2709720"/>
                </a:lnTo>
                <a:lnTo>
                  <a:pt x="0" y="270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0010" y="3789700"/>
            <a:ext cx="8887980" cy="28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Projeto Calculadora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3888" y="1390650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0078" y="2286762"/>
            <a:ext cx="10653109" cy="285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será desenvolvido?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0078" y="5668917"/>
            <a:ext cx="10362800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Agora vamos desenvolver uma calculadora simples de adição e subtração usando Python e a biblioteca PySide6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7744" y="4715591"/>
            <a:ext cx="4089876" cy="5118566"/>
          </a:xfrm>
          <a:custGeom>
            <a:avLst/>
            <a:gdLst/>
            <a:ahLst/>
            <a:cxnLst/>
            <a:rect r="r" b="b" t="t" l="l"/>
            <a:pathLst>
              <a:path h="5118566" w="4089876">
                <a:moveTo>
                  <a:pt x="0" y="0"/>
                </a:moveTo>
                <a:lnTo>
                  <a:pt x="4089876" y="0"/>
                </a:lnTo>
                <a:lnTo>
                  <a:pt x="4089876" y="5118566"/>
                </a:lnTo>
                <a:lnTo>
                  <a:pt x="0" y="511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1061" y="4715591"/>
            <a:ext cx="4189195" cy="5204499"/>
          </a:xfrm>
          <a:custGeom>
            <a:avLst/>
            <a:gdLst/>
            <a:ahLst/>
            <a:cxnLst/>
            <a:rect r="r" b="b" t="t" l="l"/>
            <a:pathLst>
              <a:path h="5204499" w="4189195">
                <a:moveTo>
                  <a:pt x="0" y="0"/>
                </a:moveTo>
                <a:lnTo>
                  <a:pt x="4189195" y="0"/>
                </a:lnTo>
                <a:lnTo>
                  <a:pt x="4189195" y="5204498"/>
                </a:lnTo>
                <a:lnTo>
                  <a:pt x="0" y="5204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7445" y="1821647"/>
            <a:ext cx="10653109" cy="146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6"/>
              </a:lnSpc>
              <a:spcBef>
                <a:spcPct val="0"/>
              </a:spcBef>
            </a:pPr>
            <a:r>
              <a:rPr lang="en-US" sz="10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Piloto: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99835" y="3742563"/>
            <a:ext cx="19056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Claro</a:t>
            </a:r>
            <a:r>
              <a:rPr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1333" y="3742563"/>
            <a:ext cx="23686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Escuro: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5429" y="2450898"/>
            <a:ext cx="11943997" cy="28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Vamos começar esse projeto?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9966" y="1069581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°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2048" y="4414324"/>
            <a:ext cx="6942216" cy="1213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11226" spc="-224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Sumário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95946" y="2096200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95946" y="3480641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95946" y="4862232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95946" y="6243822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24636" y="2115483"/>
            <a:ext cx="253492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Algoritmos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32028" y="3499924"/>
            <a:ext cx="210698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Variáveis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0569" y="4881514"/>
            <a:ext cx="268305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Condicionais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0569" y="6247255"/>
            <a:ext cx="402331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Laços de repetição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82048" y="1028700"/>
            <a:ext cx="901721" cy="743650"/>
          </a:xfrm>
          <a:custGeom>
            <a:avLst/>
            <a:gdLst/>
            <a:ahLst/>
            <a:cxnLst/>
            <a:rect r="r" b="b" t="t" l="l"/>
            <a:pathLst>
              <a:path h="743650" w="901721">
                <a:moveTo>
                  <a:pt x="0" y="0"/>
                </a:moveTo>
                <a:lnTo>
                  <a:pt x="901721" y="0"/>
                </a:lnTo>
                <a:lnTo>
                  <a:pt x="901721" y="743650"/>
                </a:lnTo>
                <a:lnTo>
                  <a:pt x="0" y="743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95946" y="7625413"/>
            <a:ext cx="2420225" cy="79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64"/>
              </a:lnSpc>
              <a:spcBef>
                <a:spcPct val="0"/>
              </a:spcBef>
            </a:pPr>
            <a:r>
              <a:rPr lang="en-US" sz="7348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0569" y="7644695"/>
            <a:ext cx="458293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2"/>
              </a:lnSpc>
            </a:pPr>
            <a:r>
              <a:rPr lang="en-US" sz="2843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Projeto Calculadora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8574" y="3789700"/>
            <a:ext cx="8130852" cy="147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10942" spc="-21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Algoritmos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3888" y="1390650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4479" y="1693407"/>
            <a:ext cx="13859043" cy="285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10805" spc="-21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são algoritmos?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6086" y="5012210"/>
            <a:ext cx="14555827" cy="139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Algoritmo nada mais é que um </a:t>
            </a:r>
            <a:r>
              <a:rPr lang="en-US" b="true" sz="3599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fluxo de ações lógicas</a:t>
            </a:r>
            <a:r>
              <a:rPr lang="en-US" sz="35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com o </a:t>
            </a:r>
            <a:r>
              <a:rPr lang="en-US" b="true" sz="3599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objetivo </a:t>
            </a:r>
            <a:r>
              <a:rPr lang="en-US" sz="35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de </a:t>
            </a:r>
            <a:r>
              <a:rPr lang="en-US" b="true" sz="3599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solucionar algum problema</a:t>
            </a:r>
            <a:r>
              <a:rPr lang="en-US" sz="35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 ou </a:t>
            </a:r>
            <a:r>
              <a:rPr lang="en-US" b="true" sz="3599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executar uma tarefa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370164" y="7207629"/>
            <a:ext cx="1742707" cy="1035022"/>
            <a:chOff x="0" y="0"/>
            <a:chExt cx="995925" cy="5914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0206"/>
              <a:ext cx="984618" cy="571084"/>
            </a:xfrm>
            <a:custGeom>
              <a:avLst/>
              <a:gdLst/>
              <a:ahLst/>
              <a:cxnLst/>
              <a:rect r="r" b="b" t="t" l="l"/>
              <a:pathLst>
                <a:path h="571084" w="984618">
                  <a:moveTo>
                    <a:pt x="977965" y="272472"/>
                  </a:moveTo>
                  <a:lnTo>
                    <a:pt x="607485" y="2864"/>
                  </a:lnTo>
                  <a:cubicBezTo>
                    <a:pt x="604046" y="361"/>
                    <a:pt x="599493" y="0"/>
                    <a:pt x="595703" y="1930"/>
                  </a:cubicBezTo>
                  <a:cubicBezTo>
                    <a:pt x="591912" y="3859"/>
                    <a:pt x="589525" y="7753"/>
                    <a:pt x="589525" y="12006"/>
                  </a:cubicBezTo>
                  <a:lnTo>
                    <a:pt x="589525" y="170782"/>
                  </a:lnTo>
                  <a:cubicBezTo>
                    <a:pt x="589525" y="176673"/>
                    <a:pt x="587185" y="182323"/>
                    <a:pt x="583019" y="186488"/>
                  </a:cubicBezTo>
                  <a:cubicBezTo>
                    <a:pt x="578854" y="190654"/>
                    <a:pt x="573204" y="192994"/>
                    <a:pt x="567313" y="192994"/>
                  </a:cubicBezTo>
                  <a:lnTo>
                    <a:pt x="22212" y="192994"/>
                  </a:lnTo>
                  <a:cubicBezTo>
                    <a:pt x="16321" y="192994"/>
                    <a:pt x="10671" y="195334"/>
                    <a:pt x="6506" y="199500"/>
                  </a:cubicBezTo>
                  <a:cubicBezTo>
                    <a:pt x="2340" y="203665"/>
                    <a:pt x="0" y="209315"/>
                    <a:pt x="0" y="215206"/>
                  </a:cubicBezTo>
                  <a:lnTo>
                    <a:pt x="0" y="355878"/>
                  </a:lnTo>
                  <a:cubicBezTo>
                    <a:pt x="0" y="361769"/>
                    <a:pt x="2340" y="367419"/>
                    <a:pt x="6506" y="371584"/>
                  </a:cubicBezTo>
                  <a:cubicBezTo>
                    <a:pt x="10671" y="375750"/>
                    <a:pt x="16321" y="378090"/>
                    <a:pt x="22212" y="378090"/>
                  </a:cubicBezTo>
                  <a:lnTo>
                    <a:pt x="567313" y="378090"/>
                  </a:lnTo>
                  <a:cubicBezTo>
                    <a:pt x="573204" y="378090"/>
                    <a:pt x="578854" y="380430"/>
                    <a:pt x="583019" y="384596"/>
                  </a:cubicBezTo>
                  <a:cubicBezTo>
                    <a:pt x="587185" y="388762"/>
                    <a:pt x="589525" y="394411"/>
                    <a:pt x="589525" y="400302"/>
                  </a:cubicBezTo>
                  <a:lnTo>
                    <a:pt x="589525" y="559078"/>
                  </a:lnTo>
                  <a:cubicBezTo>
                    <a:pt x="589525" y="563331"/>
                    <a:pt x="591912" y="567225"/>
                    <a:pt x="595703" y="569154"/>
                  </a:cubicBezTo>
                  <a:cubicBezTo>
                    <a:pt x="599493" y="571084"/>
                    <a:pt x="604046" y="570723"/>
                    <a:pt x="607485" y="568220"/>
                  </a:cubicBezTo>
                  <a:lnTo>
                    <a:pt x="977965" y="298612"/>
                  </a:lnTo>
                  <a:cubicBezTo>
                    <a:pt x="982145" y="295570"/>
                    <a:pt x="984618" y="290712"/>
                    <a:pt x="984618" y="285542"/>
                  </a:cubicBezTo>
                  <a:cubicBezTo>
                    <a:pt x="984618" y="280372"/>
                    <a:pt x="982145" y="275514"/>
                    <a:pt x="977965" y="272472"/>
                  </a:cubicBezTo>
                  <a:close/>
                </a:path>
              </a:pathLst>
            </a:custGeom>
            <a:solidFill>
              <a:srgbClr val="FFD034"/>
            </a:solidFill>
            <a:ln cap="sq">
              <a:noFill/>
              <a:prstDash val="sysDot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55575"/>
              <a:ext cx="894325" cy="232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656834" y="7423966"/>
            <a:ext cx="3172906" cy="70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1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58259" y="7414092"/>
            <a:ext cx="2661065" cy="69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2"/>
              </a:lnSpc>
              <a:spcBef>
                <a:spcPct val="0"/>
              </a:spcBef>
            </a:pPr>
            <a:r>
              <a:rPr lang="en-US" sz="509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Ação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2467" y="7414092"/>
            <a:ext cx="2661065" cy="697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2"/>
              </a:lnSpc>
              <a:spcBef>
                <a:spcPct val="0"/>
              </a:spcBef>
            </a:pPr>
            <a:r>
              <a:rPr lang="en-US" sz="509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Ação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401182" y="7207629"/>
            <a:ext cx="1874652" cy="1035022"/>
            <a:chOff x="0" y="0"/>
            <a:chExt cx="1071330" cy="5914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9488"/>
              <a:ext cx="1060818" cy="572520"/>
            </a:xfrm>
            <a:custGeom>
              <a:avLst/>
              <a:gdLst/>
              <a:ahLst/>
              <a:cxnLst/>
              <a:rect r="r" b="b" t="t" l="l"/>
              <a:pathLst>
                <a:path h="572520" w="1060818">
                  <a:moveTo>
                    <a:pt x="1054634" y="274110"/>
                  </a:moveTo>
                  <a:lnTo>
                    <a:pt x="681625" y="2662"/>
                  </a:lnTo>
                  <a:cubicBezTo>
                    <a:pt x="678428" y="335"/>
                    <a:pt x="674196" y="0"/>
                    <a:pt x="670672" y="1794"/>
                  </a:cubicBezTo>
                  <a:cubicBezTo>
                    <a:pt x="667149" y="3587"/>
                    <a:pt x="664930" y="7207"/>
                    <a:pt x="664930" y="11161"/>
                  </a:cubicBezTo>
                  <a:lnTo>
                    <a:pt x="664930" y="173063"/>
                  </a:lnTo>
                  <a:cubicBezTo>
                    <a:pt x="664930" y="178539"/>
                    <a:pt x="662754" y="183792"/>
                    <a:pt x="658882" y="187664"/>
                  </a:cubicBezTo>
                  <a:cubicBezTo>
                    <a:pt x="655009" y="191536"/>
                    <a:pt x="649757" y="193712"/>
                    <a:pt x="644281" y="193712"/>
                  </a:cubicBezTo>
                  <a:lnTo>
                    <a:pt x="20649" y="193712"/>
                  </a:lnTo>
                  <a:cubicBezTo>
                    <a:pt x="15173" y="193712"/>
                    <a:pt x="9920" y="195887"/>
                    <a:pt x="6048" y="199760"/>
                  </a:cubicBezTo>
                  <a:cubicBezTo>
                    <a:pt x="2176" y="203632"/>
                    <a:pt x="0" y="208884"/>
                    <a:pt x="0" y="214361"/>
                  </a:cubicBezTo>
                  <a:lnTo>
                    <a:pt x="0" y="358159"/>
                  </a:lnTo>
                  <a:cubicBezTo>
                    <a:pt x="0" y="369563"/>
                    <a:pt x="9245" y="378808"/>
                    <a:pt x="20649" y="378808"/>
                  </a:cubicBezTo>
                  <a:lnTo>
                    <a:pt x="644281" y="378808"/>
                  </a:lnTo>
                  <a:cubicBezTo>
                    <a:pt x="655685" y="378808"/>
                    <a:pt x="664930" y="388053"/>
                    <a:pt x="664930" y="399457"/>
                  </a:cubicBezTo>
                  <a:lnTo>
                    <a:pt x="664930" y="561359"/>
                  </a:lnTo>
                  <a:cubicBezTo>
                    <a:pt x="664930" y="565313"/>
                    <a:pt x="667149" y="568933"/>
                    <a:pt x="670672" y="570726"/>
                  </a:cubicBezTo>
                  <a:cubicBezTo>
                    <a:pt x="674196" y="572520"/>
                    <a:pt x="678428" y="572185"/>
                    <a:pt x="681625" y="569858"/>
                  </a:cubicBezTo>
                  <a:lnTo>
                    <a:pt x="1054634" y="298410"/>
                  </a:lnTo>
                  <a:cubicBezTo>
                    <a:pt x="1058520" y="295582"/>
                    <a:pt x="1060818" y="291066"/>
                    <a:pt x="1060818" y="286260"/>
                  </a:cubicBezTo>
                  <a:cubicBezTo>
                    <a:pt x="1060818" y="281454"/>
                    <a:pt x="1058520" y="276938"/>
                    <a:pt x="1054634" y="274110"/>
                  </a:cubicBezTo>
                  <a:close/>
                </a:path>
              </a:pathLst>
            </a:custGeom>
            <a:solidFill>
              <a:srgbClr val="FFD034"/>
            </a:solidFill>
            <a:ln cap="sq">
              <a:noFill/>
              <a:prstDash val="sysDot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55575"/>
              <a:ext cx="969730" cy="232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5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4479" y="1693407"/>
            <a:ext cx="13859043" cy="271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10805" spc="-21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Exemplo:</a:t>
            </a:r>
          </a:p>
          <a:p>
            <a:pPr algn="ctr">
              <a:lnSpc>
                <a:spcPts val="9900"/>
              </a:lnSpc>
            </a:pPr>
            <a:r>
              <a:rPr lang="en-US" sz="9706" spc="-19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Pegar um café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96102" y="6423959"/>
            <a:ext cx="4585295" cy="56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Qual o objetivo?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9994" y="6162021"/>
            <a:ext cx="6921974" cy="108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Quais os materiais necessários? (entradas)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2129" y="7051074"/>
            <a:ext cx="5881791" cy="90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Conseguir uma xícara de café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50086" y="7313011"/>
            <a:ext cx="5881791" cy="90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549" indent="-377774" lvl="1">
              <a:lnSpc>
                <a:spcPts val="356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Xícara</a:t>
            </a:r>
          </a:p>
          <a:p>
            <a:pPr algn="ctr" marL="755549" indent="-377774" lvl="1">
              <a:lnSpc>
                <a:spcPts val="356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Garrafa de café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2812" y="5143500"/>
            <a:ext cx="12342376" cy="3939275"/>
          </a:xfrm>
          <a:custGeom>
            <a:avLst/>
            <a:gdLst/>
            <a:ahLst/>
            <a:cxnLst/>
            <a:rect r="r" b="b" t="t" l="l"/>
            <a:pathLst>
              <a:path h="3939275" w="12342376">
                <a:moveTo>
                  <a:pt x="0" y="0"/>
                </a:moveTo>
                <a:lnTo>
                  <a:pt x="12342376" y="0"/>
                </a:lnTo>
                <a:lnTo>
                  <a:pt x="12342376" y="3939275"/>
                </a:lnTo>
                <a:lnTo>
                  <a:pt x="0" y="3939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49714" y="1965356"/>
            <a:ext cx="778857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Algoritmo 1: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9247" y="3455701"/>
            <a:ext cx="8029507" cy="6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u="sng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Objetivo: pegar um café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92735" y="5143500"/>
            <a:ext cx="11914099" cy="4016044"/>
          </a:xfrm>
          <a:custGeom>
            <a:avLst/>
            <a:gdLst/>
            <a:ahLst/>
            <a:cxnLst/>
            <a:rect r="r" b="b" t="t" l="l"/>
            <a:pathLst>
              <a:path h="4016044" w="11914099">
                <a:moveTo>
                  <a:pt x="0" y="0"/>
                </a:moveTo>
                <a:lnTo>
                  <a:pt x="11914099" y="0"/>
                </a:lnTo>
                <a:lnTo>
                  <a:pt x="11914099" y="4016044"/>
                </a:lnTo>
                <a:lnTo>
                  <a:pt x="0" y="401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186" y="911773"/>
            <a:ext cx="2420225" cy="8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48"/>
              </a:lnSpc>
              <a:spcBef>
                <a:spcPct val="0"/>
              </a:spcBef>
            </a:pPr>
            <a:r>
              <a:rPr lang="en-US" sz="8148" strike="noStrike" u="none">
                <a:solidFill>
                  <a:srgbClr val="FFD034"/>
                </a:solidFill>
                <a:latin typeface="Archivo Black"/>
                <a:ea typeface="Archivo Black"/>
                <a:cs typeface="Archivo Black"/>
                <a:sym typeface="Archivo Black"/>
              </a:rPr>
              <a:t>1°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49714" y="1965356"/>
            <a:ext cx="778857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Algoritmo 2: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9247" y="3455701"/>
            <a:ext cx="8029507" cy="65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u="sng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Objetivo: pegar um café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DAGyuMwm6dE</dc:identifier>
  <dcterms:modified xsi:type="dcterms:W3CDTF">2011-08-01T06:04:30Z</dcterms:modified>
  <cp:revision>1</cp:revision>
  <dc:title>Programação Básica em Python</dc:title>
</cp:coreProperties>
</file>